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5"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4" d="100"/>
          <a:sy n="84" d="100"/>
        </p:scale>
        <p:origin x="4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g>
</file>

<file path=ppt/media/image4.jpg>
</file>

<file path=ppt/media/image5.jpg>
</file>

<file path=ppt/media/image6.jpg>
</file>

<file path=ppt/media/image7.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5/25/2019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5/25/2019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168F0-28AD-4D88-A8E2-B10A2FC1DE7A}"/>
              </a:ext>
            </a:extLst>
          </p:cNvPr>
          <p:cNvSpPr>
            <a:spLocks noGrp="1"/>
          </p:cNvSpPr>
          <p:nvPr>
            <p:ph type="ctrTitle"/>
          </p:nvPr>
        </p:nvSpPr>
        <p:spPr>
          <a:xfrm>
            <a:off x="2391363" y="1855918"/>
            <a:ext cx="8915399" cy="2262781"/>
          </a:xfrm>
        </p:spPr>
        <p:txBody>
          <a:bodyPr>
            <a:normAutofit fontScale="90000"/>
          </a:bodyPr>
          <a:lstStyle/>
          <a:p>
            <a:r>
              <a:rPr lang="en-IN" b="1" dirty="0"/>
              <a:t>Cloud Integrated Sudden Infant Death Syndrome Monitoring</a:t>
            </a:r>
            <a:br>
              <a:rPr lang="en-IN" b="1" dirty="0"/>
            </a:br>
            <a:endParaRPr lang="en-IN" dirty="0"/>
          </a:p>
        </p:txBody>
      </p:sp>
      <p:sp>
        <p:nvSpPr>
          <p:cNvPr id="3" name="Subtitle 2">
            <a:extLst>
              <a:ext uri="{FF2B5EF4-FFF2-40B4-BE49-F238E27FC236}">
                <a16:creationId xmlns:a16="http://schemas.microsoft.com/office/drawing/2014/main" id="{A911D5DD-D982-486C-B773-C7A68B376484}"/>
              </a:ext>
            </a:extLst>
          </p:cNvPr>
          <p:cNvSpPr>
            <a:spLocks noGrp="1"/>
          </p:cNvSpPr>
          <p:nvPr>
            <p:ph type="subTitle" idx="1"/>
          </p:nvPr>
        </p:nvSpPr>
        <p:spPr>
          <a:xfrm>
            <a:off x="6849062" y="4514855"/>
            <a:ext cx="8915399" cy="1126283"/>
          </a:xfrm>
        </p:spPr>
        <p:txBody>
          <a:bodyPr>
            <a:noAutofit/>
          </a:bodyPr>
          <a:lstStyle/>
          <a:p>
            <a:r>
              <a:rPr lang="en-IN" sz="2000" b="1" i="1" dirty="0">
                <a:latin typeface="Comic Sans MS" panose="030F0702030302020204" pitchFamily="66" charset="0"/>
              </a:rPr>
              <a:t>Team Name: POWER EXPLORERS</a:t>
            </a:r>
          </a:p>
          <a:p>
            <a:r>
              <a:rPr lang="en-IN" sz="2000" b="1" i="1" dirty="0">
                <a:latin typeface="Comic Sans MS" panose="030F0702030302020204" pitchFamily="66" charset="0"/>
              </a:rPr>
              <a:t>Team Members: N Padmini Reddy</a:t>
            </a:r>
          </a:p>
          <a:p>
            <a:r>
              <a:rPr lang="en-IN" sz="2000" b="1" i="1" dirty="0">
                <a:latin typeface="Comic Sans MS" panose="030F0702030302020204" pitchFamily="66" charset="0"/>
              </a:rPr>
              <a:t>                   D </a:t>
            </a:r>
            <a:r>
              <a:rPr lang="en-IN" sz="2000" b="1" i="1" dirty="0" err="1">
                <a:latin typeface="Comic Sans MS" panose="030F0702030302020204" pitchFamily="66" charset="0"/>
              </a:rPr>
              <a:t>Saanidhya</a:t>
            </a:r>
            <a:endParaRPr lang="en-IN" sz="2000" b="1" i="1" dirty="0">
              <a:latin typeface="Comic Sans MS" panose="030F0702030302020204" pitchFamily="66" charset="0"/>
            </a:endParaRPr>
          </a:p>
        </p:txBody>
      </p:sp>
    </p:spTree>
    <p:extLst>
      <p:ext uri="{BB962C8B-B14F-4D97-AF65-F5344CB8AC3E}">
        <p14:creationId xmlns:p14="http://schemas.microsoft.com/office/powerpoint/2010/main" val="29644238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FBF597-B017-4E5B-99C1-6BD4B3C0DA40}"/>
              </a:ext>
            </a:extLst>
          </p:cNvPr>
          <p:cNvPicPr>
            <a:picLocks noGrp="1" noChangeAspect="1"/>
          </p:cNvPicPr>
          <p:nvPr>
            <p:ph idx="1"/>
          </p:nvPr>
        </p:nvPicPr>
        <p:blipFill>
          <a:blip r:embed="rId2"/>
          <a:stretch>
            <a:fillRect/>
          </a:stretch>
        </p:blipFill>
        <p:spPr>
          <a:xfrm>
            <a:off x="4644648" y="719089"/>
            <a:ext cx="4277411" cy="5166126"/>
          </a:xfrm>
        </p:spPr>
      </p:pic>
    </p:spTree>
    <p:extLst>
      <p:ext uri="{BB962C8B-B14F-4D97-AF65-F5344CB8AC3E}">
        <p14:creationId xmlns:p14="http://schemas.microsoft.com/office/powerpoint/2010/main" val="3245016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22388FB-B1E9-4D71-8EB9-8134ABE9D005}"/>
              </a:ext>
            </a:extLst>
          </p:cNvPr>
          <p:cNvSpPr>
            <a:spLocks noGrp="1"/>
          </p:cNvSpPr>
          <p:nvPr>
            <p:ph type="title"/>
          </p:nvPr>
        </p:nvSpPr>
        <p:spPr/>
        <p:txBody>
          <a:bodyPr/>
          <a:lstStyle/>
          <a:p>
            <a:r>
              <a:rPr lang="en-IN" b="1" i="1" u="sng" dirty="0">
                <a:latin typeface="Comic Sans MS" panose="030F0702030302020204" pitchFamily="66" charset="0"/>
              </a:rPr>
              <a:t>CODE</a:t>
            </a:r>
          </a:p>
        </p:txBody>
      </p:sp>
      <p:sp>
        <p:nvSpPr>
          <p:cNvPr id="6" name="Content Placeholder 5">
            <a:extLst>
              <a:ext uri="{FF2B5EF4-FFF2-40B4-BE49-F238E27FC236}">
                <a16:creationId xmlns:a16="http://schemas.microsoft.com/office/drawing/2014/main" id="{BFA165F6-713D-42C1-A9A1-8A2BD3F28EAD}"/>
              </a:ext>
            </a:extLst>
          </p:cNvPr>
          <p:cNvSpPr>
            <a:spLocks noGrp="1"/>
          </p:cNvSpPr>
          <p:nvPr>
            <p:ph idx="1"/>
          </p:nvPr>
        </p:nvSpPr>
        <p:spPr>
          <a:xfrm>
            <a:off x="2411659" y="1476653"/>
            <a:ext cx="8915400" cy="5225988"/>
          </a:xfrm>
        </p:spPr>
        <p:txBody>
          <a:bodyPr>
            <a:normAutofit fontScale="62500" lnSpcReduction="20000"/>
          </a:bodyPr>
          <a:lstStyle/>
          <a:p>
            <a:pPr marL="0" indent="0">
              <a:buNone/>
            </a:pPr>
            <a:r>
              <a:rPr lang="en-IN" dirty="0"/>
              <a:t>#include &lt;</a:t>
            </a:r>
            <a:r>
              <a:rPr lang="en-IN" dirty="0" err="1"/>
              <a:t>SoftwareSerial.h</a:t>
            </a:r>
            <a:r>
              <a:rPr lang="en-IN" dirty="0"/>
              <a:t>&gt;</a:t>
            </a:r>
          </a:p>
          <a:p>
            <a:pPr marL="0" indent="0">
              <a:buNone/>
            </a:pPr>
            <a:r>
              <a:rPr lang="en-IN" dirty="0" err="1"/>
              <a:t>SoftwareSerial</a:t>
            </a:r>
            <a:r>
              <a:rPr lang="en-IN" dirty="0"/>
              <a:t> </a:t>
            </a:r>
            <a:r>
              <a:rPr lang="en-IN" dirty="0" err="1"/>
              <a:t>mySerial</a:t>
            </a:r>
            <a:r>
              <a:rPr lang="en-IN" dirty="0"/>
              <a:t>(8,9);//</a:t>
            </a:r>
            <a:r>
              <a:rPr lang="en-IN" dirty="0" err="1"/>
              <a:t>rx,tx</a:t>
            </a:r>
            <a:endParaRPr lang="en-IN" dirty="0"/>
          </a:p>
          <a:p>
            <a:pPr marL="0" indent="0">
              <a:buNone/>
            </a:pPr>
            <a:r>
              <a:rPr lang="en-IN" dirty="0"/>
              <a:t>//  VARIABLES</a:t>
            </a:r>
          </a:p>
          <a:p>
            <a:pPr marL="0" indent="0">
              <a:buNone/>
            </a:pPr>
            <a:r>
              <a:rPr lang="en-IN" dirty="0"/>
              <a:t>int </a:t>
            </a:r>
            <a:r>
              <a:rPr lang="en-IN" dirty="0" err="1"/>
              <a:t>pulsePin</a:t>
            </a:r>
            <a:r>
              <a:rPr lang="en-IN" dirty="0"/>
              <a:t> = A1;                 // Pulse Sensor purple wire connected to </a:t>
            </a:r>
            <a:r>
              <a:rPr lang="en-IN" dirty="0" err="1"/>
              <a:t>analog</a:t>
            </a:r>
            <a:r>
              <a:rPr lang="en-IN" dirty="0"/>
              <a:t> pin 0</a:t>
            </a:r>
          </a:p>
          <a:p>
            <a:pPr marL="0" indent="0">
              <a:buNone/>
            </a:pPr>
            <a:r>
              <a:rPr lang="en-IN" dirty="0"/>
              <a:t>int </a:t>
            </a:r>
            <a:r>
              <a:rPr lang="en-IN" dirty="0" err="1"/>
              <a:t>tempPin</a:t>
            </a:r>
            <a:r>
              <a:rPr lang="en-IN" dirty="0"/>
              <a:t> = A0;                  // Temperature Sensor connected to </a:t>
            </a:r>
            <a:r>
              <a:rPr lang="en-IN" dirty="0" err="1"/>
              <a:t>analog</a:t>
            </a:r>
            <a:r>
              <a:rPr lang="en-IN" dirty="0"/>
              <a:t> pin 1</a:t>
            </a:r>
          </a:p>
          <a:p>
            <a:pPr marL="0" indent="0">
              <a:buNone/>
            </a:pPr>
            <a:r>
              <a:rPr lang="en-IN" dirty="0"/>
              <a:t>int </a:t>
            </a:r>
            <a:r>
              <a:rPr lang="en-IN" dirty="0" err="1"/>
              <a:t>blinkPin</a:t>
            </a:r>
            <a:r>
              <a:rPr lang="en-IN" dirty="0"/>
              <a:t> = 13;                // pin to blink led at each beat</a:t>
            </a:r>
          </a:p>
          <a:p>
            <a:pPr marL="0" indent="0">
              <a:buNone/>
            </a:pPr>
            <a:r>
              <a:rPr lang="en-IN" dirty="0"/>
              <a:t>int </a:t>
            </a:r>
            <a:r>
              <a:rPr lang="en-IN" dirty="0" err="1"/>
              <a:t>sensorValue</a:t>
            </a:r>
            <a:r>
              <a:rPr lang="en-IN" dirty="0"/>
              <a:t>[5] = {0,0,0,0,0};</a:t>
            </a:r>
          </a:p>
          <a:p>
            <a:pPr marL="0" indent="0">
              <a:buNone/>
            </a:pPr>
            <a:r>
              <a:rPr lang="en-IN" dirty="0"/>
              <a:t>char </a:t>
            </a:r>
            <a:r>
              <a:rPr lang="en-IN" dirty="0" err="1"/>
              <a:t>inbyte</a:t>
            </a:r>
            <a:r>
              <a:rPr lang="en-IN" dirty="0"/>
              <a:t> = 0;</a:t>
            </a:r>
          </a:p>
          <a:p>
            <a:pPr marL="0" indent="0">
              <a:buNone/>
            </a:pPr>
            <a:r>
              <a:rPr lang="en-IN" dirty="0"/>
              <a:t>String data;</a:t>
            </a:r>
          </a:p>
          <a:p>
            <a:pPr marL="0" indent="0">
              <a:buNone/>
            </a:pPr>
            <a:r>
              <a:rPr lang="en-IN" dirty="0"/>
              <a:t>// these variables are volatile because they are used during the interrupt service routine!</a:t>
            </a:r>
          </a:p>
          <a:p>
            <a:pPr marL="0" indent="0">
              <a:buNone/>
            </a:pPr>
            <a:r>
              <a:rPr lang="en-IN" dirty="0"/>
              <a:t>volatile int BPM;                   // used to hold the pulse rate</a:t>
            </a:r>
          </a:p>
          <a:p>
            <a:pPr marL="0" indent="0">
              <a:buNone/>
            </a:pPr>
            <a:r>
              <a:rPr lang="en-IN" dirty="0"/>
              <a:t>volatile int Signal;                // holds the incoming raw data</a:t>
            </a:r>
          </a:p>
          <a:p>
            <a:pPr marL="0" indent="0">
              <a:buNone/>
            </a:pPr>
            <a:r>
              <a:rPr lang="en-IN" dirty="0"/>
              <a:t>volatile int IBI = 600;             // holds the time between beats, must be seeded! </a:t>
            </a:r>
          </a:p>
          <a:p>
            <a:pPr marL="0" indent="0">
              <a:buNone/>
            </a:pPr>
            <a:r>
              <a:rPr lang="en-IN" dirty="0"/>
              <a:t>volatile </a:t>
            </a:r>
            <a:r>
              <a:rPr lang="en-IN" dirty="0" err="1"/>
              <a:t>boolean</a:t>
            </a:r>
            <a:r>
              <a:rPr lang="en-IN" dirty="0"/>
              <a:t> Pulse = false;     // true when pulse wave is high, false when it's low</a:t>
            </a:r>
          </a:p>
          <a:p>
            <a:pPr marL="0" indent="0">
              <a:buNone/>
            </a:pPr>
            <a:r>
              <a:rPr lang="en-IN" dirty="0"/>
              <a:t>volatile </a:t>
            </a:r>
            <a:r>
              <a:rPr lang="en-IN" dirty="0" err="1"/>
              <a:t>boolean</a:t>
            </a:r>
            <a:r>
              <a:rPr lang="en-IN" dirty="0"/>
              <a:t> QS = false;        // becomes true when </a:t>
            </a:r>
            <a:r>
              <a:rPr lang="en-IN" dirty="0" err="1"/>
              <a:t>Arduoino</a:t>
            </a:r>
            <a:r>
              <a:rPr lang="en-IN" dirty="0"/>
              <a:t> finds a beat.</a:t>
            </a:r>
          </a:p>
          <a:p>
            <a:pPr marL="0" indent="0">
              <a:buNone/>
            </a:pPr>
            <a:r>
              <a:rPr lang="en-IN" dirty="0"/>
              <a:t>void setup(){</a:t>
            </a:r>
          </a:p>
          <a:p>
            <a:pPr marL="0" indent="0">
              <a:buNone/>
            </a:pPr>
            <a:r>
              <a:rPr lang="en-IN" dirty="0"/>
              <a:t>  </a:t>
            </a:r>
            <a:r>
              <a:rPr lang="en-IN" dirty="0" err="1"/>
              <a:t>pinMode</a:t>
            </a:r>
            <a:r>
              <a:rPr lang="en-IN" dirty="0"/>
              <a:t>(</a:t>
            </a:r>
            <a:r>
              <a:rPr lang="en-IN" dirty="0" err="1"/>
              <a:t>blinkPin,OUTPUT</a:t>
            </a:r>
            <a:r>
              <a:rPr lang="en-IN" dirty="0"/>
              <a:t>);         // pin that will blink to your heartbeat!</a:t>
            </a:r>
          </a:p>
          <a:p>
            <a:pPr marL="0" indent="0">
              <a:buNone/>
            </a:pPr>
            <a:r>
              <a:rPr lang="en-IN" dirty="0"/>
              <a:t>  </a:t>
            </a:r>
            <a:r>
              <a:rPr lang="en-IN" dirty="0" err="1"/>
              <a:t>Serial.begin</a:t>
            </a:r>
            <a:r>
              <a:rPr lang="en-IN" dirty="0"/>
              <a:t>(9600);               // we agree to talk fast!</a:t>
            </a:r>
          </a:p>
          <a:p>
            <a:pPr marL="0" indent="0">
              <a:buNone/>
            </a:pPr>
            <a:r>
              <a:rPr lang="en-IN" dirty="0"/>
              <a:t>  </a:t>
            </a:r>
            <a:r>
              <a:rPr lang="en-IN" dirty="0" err="1"/>
              <a:t>mySerial.begin</a:t>
            </a:r>
            <a:r>
              <a:rPr lang="en-IN" dirty="0"/>
              <a:t>(9600);             // </a:t>
            </a:r>
          </a:p>
          <a:p>
            <a:pPr marL="0" indent="0">
              <a:buNone/>
            </a:pPr>
            <a:r>
              <a:rPr lang="en-IN" dirty="0"/>
              <a:t>  </a:t>
            </a:r>
            <a:r>
              <a:rPr lang="en-IN" dirty="0" err="1"/>
              <a:t>interruptSetup</a:t>
            </a:r>
            <a:r>
              <a:rPr lang="en-IN" dirty="0"/>
              <a:t>();                 // sets up to read Pulse Sensor signal every 2mS </a:t>
            </a:r>
          </a:p>
        </p:txBody>
      </p:sp>
    </p:spTree>
    <p:extLst>
      <p:ext uri="{BB962C8B-B14F-4D97-AF65-F5344CB8AC3E}">
        <p14:creationId xmlns:p14="http://schemas.microsoft.com/office/powerpoint/2010/main" val="39952105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29DE5D0C-4A7B-4195-8830-9CC2E396AF06}"/>
              </a:ext>
            </a:extLst>
          </p:cNvPr>
          <p:cNvSpPr>
            <a:spLocks noGrp="1"/>
          </p:cNvSpPr>
          <p:nvPr>
            <p:ph sz="half" idx="1"/>
          </p:nvPr>
        </p:nvSpPr>
        <p:spPr>
          <a:xfrm>
            <a:off x="2420537" y="437964"/>
            <a:ext cx="4313864" cy="6113756"/>
          </a:xfrm>
        </p:spPr>
        <p:txBody>
          <a:bodyPr>
            <a:normAutofit fontScale="62500" lnSpcReduction="20000"/>
          </a:bodyPr>
          <a:lstStyle/>
          <a:p>
            <a:pPr marL="0" indent="0">
              <a:buNone/>
            </a:pPr>
            <a:r>
              <a:rPr lang="en-IN" dirty="0"/>
              <a:t>void loop(){</a:t>
            </a:r>
          </a:p>
          <a:p>
            <a:pPr marL="0" indent="0">
              <a:buNone/>
            </a:pPr>
            <a:r>
              <a:rPr lang="en-IN" dirty="0"/>
              <a:t>  </a:t>
            </a:r>
            <a:r>
              <a:rPr lang="en-IN" dirty="0" err="1"/>
              <a:t>getSensorValues</a:t>
            </a:r>
            <a:r>
              <a:rPr lang="en-IN" dirty="0"/>
              <a:t>();</a:t>
            </a:r>
          </a:p>
          <a:p>
            <a:pPr marL="0" indent="0">
              <a:buNone/>
            </a:pPr>
            <a:r>
              <a:rPr lang="en-IN" dirty="0"/>
              <a:t>  </a:t>
            </a:r>
            <a:r>
              <a:rPr lang="en-IN" dirty="0" err="1"/>
              <a:t>sendAndroidValues</a:t>
            </a:r>
            <a:r>
              <a:rPr lang="en-IN" dirty="0"/>
              <a:t>();</a:t>
            </a:r>
          </a:p>
          <a:p>
            <a:pPr marL="0" indent="0">
              <a:buNone/>
            </a:pPr>
            <a:r>
              <a:rPr lang="en-IN" dirty="0"/>
              <a:t> delay(1000);                      //  take a break</a:t>
            </a:r>
          </a:p>
          <a:p>
            <a:pPr marL="0" indent="0">
              <a:buNone/>
            </a:pPr>
            <a:r>
              <a:rPr lang="en-IN" dirty="0"/>
              <a:t>}</a:t>
            </a:r>
          </a:p>
          <a:p>
            <a:pPr marL="0" indent="0">
              <a:buNone/>
            </a:pPr>
            <a:r>
              <a:rPr lang="en-IN" dirty="0"/>
              <a:t>void </a:t>
            </a:r>
            <a:r>
              <a:rPr lang="en-IN" dirty="0" err="1"/>
              <a:t>getSensorValues</a:t>
            </a:r>
            <a:r>
              <a:rPr lang="en-IN" dirty="0"/>
              <a:t>()</a:t>
            </a:r>
          </a:p>
          <a:p>
            <a:pPr marL="0" indent="0">
              <a:buNone/>
            </a:pPr>
            <a:r>
              <a:rPr lang="en-IN" dirty="0"/>
              <a:t>{</a:t>
            </a:r>
          </a:p>
          <a:p>
            <a:pPr marL="0" indent="0">
              <a:buNone/>
            </a:pPr>
            <a:r>
              <a:rPr lang="en-IN" dirty="0"/>
              <a:t>  // read the </a:t>
            </a:r>
            <a:r>
              <a:rPr lang="en-IN" dirty="0" err="1"/>
              <a:t>analog</a:t>
            </a:r>
            <a:r>
              <a:rPr lang="en-IN" dirty="0"/>
              <a:t> in value to the sensor array</a:t>
            </a:r>
          </a:p>
          <a:p>
            <a:pPr marL="0" indent="0">
              <a:buNone/>
            </a:pPr>
            <a:r>
              <a:rPr lang="en-IN" dirty="0"/>
              <a:t> </a:t>
            </a:r>
            <a:r>
              <a:rPr lang="en-IN" dirty="0" err="1"/>
              <a:t>sensorValue</a:t>
            </a:r>
            <a:r>
              <a:rPr lang="en-IN" dirty="0"/>
              <a:t>[0] = ( 5 * </a:t>
            </a:r>
            <a:r>
              <a:rPr lang="en-IN" dirty="0" err="1"/>
              <a:t>analogRead</a:t>
            </a:r>
            <a:r>
              <a:rPr lang="en-IN" dirty="0"/>
              <a:t>(</a:t>
            </a:r>
            <a:r>
              <a:rPr lang="en-IN" dirty="0" err="1"/>
              <a:t>tempPin</a:t>
            </a:r>
            <a:r>
              <a:rPr lang="en-IN" dirty="0"/>
              <a:t>) * 100.0) /                                      1024.0;</a:t>
            </a:r>
          </a:p>
          <a:p>
            <a:pPr marL="0" indent="0">
              <a:buNone/>
            </a:pPr>
            <a:r>
              <a:rPr lang="en-IN" dirty="0"/>
              <a:t> </a:t>
            </a:r>
            <a:r>
              <a:rPr lang="en-IN" dirty="0" err="1"/>
              <a:t>Serial.println</a:t>
            </a:r>
            <a:r>
              <a:rPr lang="en-IN" dirty="0"/>
              <a:t>(</a:t>
            </a:r>
            <a:r>
              <a:rPr lang="en-IN" dirty="0" err="1"/>
              <a:t>sensorValue</a:t>
            </a:r>
            <a:r>
              <a:rPr lang="en-IN" dirty="0"/>
              <a:t>[0]);</a:t>
            </a:r>
          </a:p>
          <a:p>
            <a:pPr marL="0" indent="0">
              <a:buNone/>
            </a:pPr>
            <a:r>
              <a:rPr lang="en-IN" dirty="0"/>
              <a:t> if (QS == true){                       // Quantified Self flag is true         when </a:t>
            </a:r>
            <a:r>
              <a:rPr lang="en-IN" dirty="0" err="1"/>
              <a:t>arduino</a:t>
            </a:r>
            <a:r>
              <a:rPr lang="en-IN" dirty="0"/>
              <a:t> finds a heartbeat</a:t>
            </a:r>
          </a:p>
          <a:p>
            <a:pPr marL="0" indent="0">
              <a:buNone/>
            </a:pPr>
            <a:r>
              <a:rPr lang="en-IN" dirty="0"/>
              <a:t>      </a:t>
            </a:r>
            <a:r>
              <a:rPr lang="en-IN" dirty="0" err="1"/>
              <a:t>Serial.print</a:t>
            </a:r>
            <a:r>
              <a:rPr lang="en-IN" dirty="0"/>
              <a:t>("Signal=");</a:t>
            </a:r>
          </a:p>
          <a:p>
            <a:pPr marL="0" indent="0">
              <a:buNone/>
            </a:pPr>
            <a:r>
              <a:rPr lang="en-IN" dirty="0"/>
              <a:t>      </a:t>
            </a:r>
            <a:r>
              <a:rPr lang="en-IN" dirty="0" err="1"/>
              <a:t>Serial.println</a:t>
            </a:r>
            <a:r>
              <a:rPr lang="en-IN" dirty="0"/>
              <a:t>(Signal);           // Print pulse sensor raw data</a:t>
            </a:r>
          </a:p>
          <a:p>
            <a:pPr marL="0" indent="0">
              <a:buNone/>
            </a:pPr>
            <a:r>
              <a:rPr lang="en-IN" dirty="0"/>
              <a:t>      </a:t>
            </a:r>
            <a:r>
              <a:rPr lang="en-IN" dirty="0" err="1"/>
              <a:t>Serial.print</a:t>
            </a:r>
            <a:r>
              <a:rPr lang="en-IN" dirty="0"/>
              <a:t>("</a:t>
            </a:r>
            <a:r>
              <a:rPr lang="en-IN" dirty="0" err="1"/>
              <a:t>HeartBeat</a:t>
            </a:r>
            <a:r>
              <a:rPr lang="en-IN" dirty="0"/>
              <a:t>=");</a:t>
            </a:r>
          </a:p>
          <a:p>
            <a:pPr marL="0" indent="0">
              <a:buNone/>
            </a:pPr>
            <a:r>
              <a:rPr lang="en-IN" dirty="0"/>
              <a:t>      </a:t>
            </a:r>
            <a:r>
              <a:rPr lang="en-IN" dirty="0" err="1"/>
              <a:t>Serial.println</a:t>
            </a:r>
            <a:r>
              <a:rPr lang="en-IN" dirty="0"/>
              <a:t>(BPM);              // Print BPM (beats per </a:t>
            </a:r>
            <a:r>
              <a:rPr lang="en-IN" dirty="0" err="1"/>
              <a:t>Minut</a:t>
            </a:r>
            <a:r>
              <a:rPr lang="en-IN" dirty="0"/>
              <a:t>)</a:t>
            </a:r>
          </a:p>
          <a:p>
            <a:pPr marL="0" indent="0">
              <a:buNone/>
            </a:pPr>
            <a:r>
              <a:rPr lang="en-IN" dirty="0"/>
              <a:t>      </a:t>
            </a:r>
            <a:r>
              <a:rPr lang="en-IN" dirty="0" err="1"/>
              <a:t>Serial.print</a:t>
            </a:r>
            <a:r>
              <a:rPr lang="en-IN" dirty="0"/>
              <a:t>("Time Interval=");</a:t>
            </a:r>
          </a:p>
          <a:p>
            <a:pPr marL="0" indent="0">
              <a:buNone/>
            </a:pPr>
            <a:r>
              <a:rPr lang="en-IN" dirty="0"/>
              <a:t>      </a:t>
            </a:r>
            <a:r>
              <a:rPr lang="en-IN" dirty="0" err="1"/>
              <a:t>Serial.println</a:t>
            </a:r>
            <a:r>
              <a:rPr lang="en-IN" dirty="0"/>
              <a:t>(IBI);              // Print IBI (Interval between beats)</a:t>
            </a:r>
          </a:p>
          <a:p>
            <a:pPr marL="0" indent="0">
              <a:buNone/>
            </a:pPr>
            <a:r>
              <a:rPr lang="en-IN" dirty="0"/>
              <a:t>      </a:t>
            </a:r>
            <a:r>
              <a:rPr lang="en-IN" dirty="0" err="1"/>
              <a:t>sensorValue</a:t>
            </a:r>
            <a:r>
              <a:rPr lang="en-IN" dirty="0"/>
              <a:t>[1] = BPM;             // read the BPM to the sensor array </a:t>
            </a:r>
          </a:p>
          <a:p>
            <a:pPr marL="0" indent="0">
              <a:buNone/>
            </a:pPr>
            <a:r>
              <a:rPr lang="en-IN" dirty="0"/>
              <a:t>      QS = false;                       // reset the Quantified Self flag for next time    </a:t>
            </a:r>
          </a:p>
          <a:p>
            <a:pPr marL="0" indent="0">
              <a:buNone/>
            </a:pPr>
            <a:r>
              <a:rPr lang="en-IN" dirty="0"/>
              <a:t>     }</a:t>
            </a:r>
          </a:p>
          <a:p>
            <a:endParaRPr lang="en-IN" dirty="0"/>
          </a:p>
        </p:txBody>
      </p:sp>
      <p:sp>
        <p:nvSpPr>
          <p:cNvPr id="6" name="Content Placeholder 5">
            <a:extLst>
              <a:ext uri="{FF2B5EF4-FFF2-40B4-BE49-F238E27FC236}">
                <a16:creationId xmlns:a16="http://schemas.microsoft.com/office/drawing/2014/main" id="{5090C554-3594-4FF8-AA1E-C74C5436E07D}"/>
              </a:ext>
            </a:extLst>
          </p:cNvPr>
          <p:cNvSpPr>
            <a:spLocks noGrp="1"/>
          </p:cNvSpPr>
          <p:nvPr>
            <p:ph sz="half" idx="2"/>
          </p:nvPr>
        </p:nvSpPr>
        <p:spPr>
          <a:xfrm>
            <a:off x="7190747" y="437963"/>
            <a:ext cx="4313864" cy="6113755"/>
          </a:xfrm>
        </p:spPr>
        <p:txBody>
          <a:bodyPr>
            <a:normAutofit fontScale="62500" lnSpcReduction="20000"/>
          </a:bodyPr>
          <a:lstStyle/>
          <a:p>
            <a:pPr marL="0" indent="0">
              <a:buNone/>
            </a:pPr>
            <a:r>
              <a:rPr lang="en-IN" dirty="0"/>
              <a:t> </a:t>
            </a:r>
            <a:r>
              <a:rPr lang="en-IN" dirty="0" err="1"/>
              <a:t>sensorValue</a:t>
            </a:r>
            <a:r>
              <a:rPr lang="en-IN" dirty="0"/>
              <a:t>[2]=</a:t>
            </a:r>
            <a:r>
              <a:rPr lang="en-IN" dirty="0" err="1"/>
              <a:t>analogRead</a:t>
            </a:r>
            <a:r>
              <a:rPr lang="en-IN" dirty="0"/>
              <a:t>(A2);</a:t>
            </a:r>
          </a:p>
          <a:p>
            <a:pPr marL="0" indent="0">
              <a:buNone/>
            </a:pPr>
            <a:r>
              <a:rPr lang="en-IN" dirty="0" err="1"/>
              <a:t>sensorValue</a:t>
            </a:r>
            <a:r>
              <a:rPr lang="en-IN" dirty="0"/>
              <a:t>[3]=</a:t>
            </a:r>
            <a:r>
              <a:rPr lang="en-IN" dirty="0" err="1"/>
              <a:t>analogRead</a:t>
            </a:r>
            <a:r>
              <a:rPr lang="en-IN" dirty="0"/>
              <a:t>(A3);</a:t>
            </a:r>
          </a:p>
          <a:p>
            <a:pPr marL="0" indent="0">
              <a:buNone/>
            </a:pPr>
            <a:r>
              <a:rPr lang="en-IN" dirty="0" err="1"/>
              <a:t>sensorValue</a:t>
            </a:r>
            <a:r>
              <a:rPr lang="en-IN" dirty="0"/>
              <a:t>[4]=</a:t>
            </a:r>
            <a:r>
              <a:rPr lang="en-IN" dirty="0" err="1"/>
              <a:t>analogRead</a:t>
            </a:r>
            <a:r>
              <a:rPr lang="en-IN" dirty="0"/>
              <a:t>(A4);</a:t>
            </a:r>
          </a:p>
          <a:p>
            <a:pPr marL="0" indent="0">
              <a:buNone/>
            </a:pPr>
            <a:r>
              <a:rPr lang="en-IN" dirty="0"/>
              <a:t>}</a:t>
            </a:r>
          </a:p>
          <a:p>
            <a:pPr marL="0" indent="0">
              <a:buNone/>
            </a:pPr>
            <a:r>
              <a:rPr lang="en-IN" dirty="0"/>
              <a:t>void </a:t>
            </a:r>
            <a:r>
              <a:rPr lang="en-IN" dirty="0" err="1"/>
              <a:t>sendAndroidValues</a:t>
            </a:r>
            <a:r>
              <a:rPr lang="en-IN" dirty="0"/>
              <a:t>()</a:t>
            </a:r>
          </a:p>
          <a:p>
            <a:pPr marL="0" indent="0">
              <a:buNone/>
            </a:pPr>
            <a:r>
              <a:rPr lang="en-IN" dirty="0"/>
              <a:t>{</a:t>
            </a:r>
          </a:p>
          <a:p>
            <a:pPr marL="0" indent="0">
              <a:buNone/>
            </a:pPr>
            <a:r>
              <a:rPr lang="en-IN" dirty="0"/>
              <a:t> data="#";</a:t>
            </a:r>
          </a:p>
          <a:p>
            <a:pPr marL="0" indent="0">
              <a:buNone/>
            </a:pPr>
            <a:r>
              <a:rPr lang="en-IN" dirty="0"/>
              <a:t> data+= </a:t>
            </a:r>
            <a:r>
              <a:rPr lang="en-IN" dirty="0" err="1"/>
              <a:t>sensorValue</a:t>
            </a:r>
            <a:r>
              <a:rPr lang="en-IN" dirty="0"/>
              <a:t>[0];</a:t>
            </a:r>
          </a:p>
          <a:p>
            <a:pPr marL="0" indent="0">
              <a:buNone/>
            </a:pPr>
            <a:r>
              <a:rPr lang="en-IN" dirty="0"/>
              <a:t> data+=",";</a:t>
            </a:r>
          </a:p>
          <a:p>
            <a:pPr marL="0" indent="0">
              <a:buNone/>
            </a:pPr>
            <a:r>
              <a:rPr lang="en-IN" dirty="0"/>
              <a:t> data+= </a:t>
            </a:r>
            <a:r>
              <a:rPr lang="en-IN" dirty="0" err="1"/>
              <a:t>sensorValue</a:t>
            </a:r>
            <a:r>
              <a:rPr lang="en-IN" dirty="0"/>
              <a:t>[1];</a:t>
            </a:r>
          </a:p>
          <a:p>
            <a:pPr marL="0" indent="0">
              <a:buNone/>
            </a:pPr>
            <a:r>
              <a:rPr lang="en-IN" dirty="0"/>
              <a:t>  data+=",";</a:t>
            </a:r>
          </a:p>
          <a:p>
            <a:pPr marL="0" indent="0">
              <a:buNone/>
            </a:pPr>
            <a:r>
              <a:rPr lang="en-IN" dirty="0"/>
              <a:t> data+= </a:t>
            </a:r>
            <a:r>
              <a:rPr lang="en-IN" dirty="0" err="1"/>
              <a:t>sensorValue</a:t>
            </a:r>
            <a:r>
              <a:rPr lang="en-IN" dirty="0"/>
              <a:t>[2];</a:t>
            </a:r>
          </a:p>
          <a:p>
            <a:pPr marL="0" indent="0">
              <a:buNone/>
            </a:pPr>
            <a:r>
              <a:rPr lang="en-IN" dirty="0"/>
              <a:t>  data+=",";</a:t>
            </a:r>
          </a:p>
          <a:p>
            <a:pPr marL="0" indent="0">
              <a:buNone/>
            </a:pPr>
            <a:r>
              <a:rPr lang="en-IN" dirty="0"/>
              <a:t> data+= </a:t>
            </a:r>
            <a:r>
              <a:rPr lang="en-IN" dirty="0" err="1"/>
              <a:t>sensorValue</a:t>
            </a:r>
            <a:r>
              <a:rPr lang="en-IN" dirty="0"/>
              <a:t>[3];</a:t>
            </a:r>
          </a:p>
          <a:p>
            <a:pPr marL="0" indent="0">
              <a:buNone/>
            </a:pPr>
            <a:r>
              <a:rPr lang="en-IN" dirty="0"/>
              <a:t>  data+=",";</a:t>
            </a:r>
          </a:p>
          <a:p>
            <a:pPr marL="0" indent="0">
              <a:buNone/>
            </a:pPr>
            <a:r>
              <a:rPr lang="en-IN" dirty="0"/>
              <a:t> data+= </a:t>
            </a:r>
            <a:r>
              <a:rPr lang="en-IN" dirty="0" err="1"/>
              <a:t>sensorValue</a:t>
            </a:r>
            <a:r>
              <a:rPr lang="en-IN" dirty="0"/>
              <a:t>[4];</a:t>
            </a:r>
          </a:p>
          <a:p>
            <a:pPr marL="0" indent="0">
              <a:buNone/>
            </a:pPr>
            <a:r>
              <a:rPr lang="en-IN" dirty="0"/>
              <a:t>  data+="+";</a:t>
            </a:r>
          </a:p>
          <a:p>
            <a:pPr marL="0" indent="0">
              <a:buNone/>
            </a:pPr>
            <a:endParaRPr lang="en-IN" dirty="0"/>
          </a:p>
          <a:p>
            <a:pPr marL="0" indent="0">
              <a:buNone/>
            </a:pPr>
            <a:r>
              <a:rPr lang="en-IN" dirty="0"/>
              <a:t>  </a:t>
            </a:r>
            <a:r>
              <a:rPr lang="en-IN" dirty="0" err="1"/>
              <a:t>Serial.println</a:t>
            </a:r>
            <a:r>
              <a:rPr lang="en-IN" dirty="0"/>
              <a:t>("data is");</a:t>
            </a:r>
          </a:p>
          <a:p>
            <a:pPr marL="0" indent="0">
              <a:buNone/>
            </a:pPr>
            <a:r>
              <a:rPr lang="en-IN" dirty="0"/>
              <a:t>  </a:t>
            </a:r>
            <a:r>
              <a:rPr lang="en-IN" dirty="0" err="1"/>
              <a:t>Serial.println</a:t>
            </a:r>
            <a:r>
              <a:rPr lang="en-IN" dirty="0"/>
              <a:t>(data);</a:t>
            </a:r>
          </a:p>
          <a:p>
            <a:pPr marL="0" indent="0">
              <a:buNone/>
            </a:pPr>
            <a:r>
              <a:rPr lang="en-IN" dirty="0"/>
              <a:t>   </a:t>
            </a:r>
            <a:r>
              <a:rPr lang="en-IN" dirty="0" err="1"/>
              <a:t>mySerial.println</a:t>
            </a:r>
            <a:r>
              <a:rPr lang="en-IN" dirty="0"/>
              <a:t>(data);</a:t>
            </a:r>
          </a:p>
          <a:p>
            <a:pPr marL="0" indent="0">
              <a:buNone/>
            </a:pPr>
            <a:r>
              <a:rPr lang="en-IN" dirty="0"/>
              <a:t>  }</a:t>
            </a:r>
          </a:p>
          <a:p>
            <a:pPr marL="0" indent="0">
              <a:buNone/>
            </a:pPr>
            <a:r>
              <a:rPr lang="en-IN" dirty="0"/>
              <a:t> </a:t>
            </a:r>
          </a:p>
        </p:txBody>
      </p:sp>
    </p:spTree>
    <p:extLst>
      <p:ext uri="{BB962C8B-B14F-4D97-AF65-F5344CB8AC3E}">
        <p14:creationId xmlns:p14="http://schemas.microsoft.com/office/powerpoint/2010/main" val="1501708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D4EE6F-82D9-48F4-B88A-31234663CCF0}"/>
              </a:ext>
            </a:extLst>
          </p:cNvPr>
          <p:cNvSpPr>
            <a:spLocks noGrp="1"/>
          </p:cNvSpPr>
          <p:nvPr>
            <p:ph type="title"/>
          </p:nvPr>
        </p:nvSpPr>
        <p:spPr/>
        <p:txBody>
          <a:bodyPr/>
          <a:lstStyle/>
          <a:p>
            <a:r>
              <a:rPr lang="en-IN" b="1" i="1" dirty="0">
                <a:latin typeface="Comic Sans MS" panose="030F0702030302020204" pitchFamily="66" charset="0"/>
              </a:rPr>
              <a:t>SOFTWARE(S) USED</a:t>
            </a:r>
          </a:p>
        </p:txBody>
      </p:sp>
      <p:sp>
        <p:nvSpPr>
          <p:cNvPr id="6" name="Content Placeholder 5">
            <a:extLst>
              <a:ext uri="{FF2B5EF4-FFF2-40B4-BE49-F238E27FC236}">
                <a16:creationId xmlns:a16="http://schemas.microsoft.com/office/drawing/2014/main" id="{959C2002-1C72-40DC-A882-C22E7FE9206C}"/>
              </a:ext>
            </a:extLst>
          </p:cNvPr>
          <p:cNvSpPr>
            <a:spLocks noGrp="1"/>
          </p:cNvSpPr>
          <p:nvPr>
            <p:ph idx="1"/>
          </p:nvPr>
        </p:nvSpPr>
        <p:spPr/>
        <p:txBody>
          <a:bodyPr>
            <a:normAutofit/>
          </a:bodyPr>
          <a:lstStyle/>
          <a:p>
            <a:r>
              <a:rPr lang="en-IN" sz="2000" i="1" dirty="0">
                <a:latin typeface="Comic Sans MS" panose="030F0702030302020204" pitchFamily="66" charset="0"/>
              </a:rPr>
              <a:t>Arduino IDE</a:t>
            </a:r>
          </a:p>
          <a:p>
            <a:r>
              <a:rPr lang="en-IN" sz="2000" i="1" dirty="0">
                <a:latin typeface="Comic Sans MS" panose="030F0702030302020204" pitchFamily="66" charset="0"/>
              </a:rPr>
              <a:t>MIT App Inventor</a:t>
            </a:r>
          </a:p>
        </p:txBody>
      </p:sp>
    </p:spTree>
    <p:extLst>
      <p:ext uri="{BB962C8B-B14F-4D97-AF65-F5344CB8AC3E}">
        <p14:creationId xmlns:p14="http://schemas.microsoft.com/office/powerpoint/2010/main" val="30640047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EDDD96BD-FA9E-4163-BBD1-9A6A97865A3F}"/>
              </a:ext>
            </a:extLst>
          </p:cNvPr>
          <p:cNvPicPr>
            <a:picLocks noGrp="1" noChangeAspect="1"/>
          </p:cNvPicPr>
          <p:nvPr>
            <p:ph idx="1"/>
          </p:nvPr>
        </p:nvPicPr>
        <p:blipFill>
          <a:blip r:embed="rId2"/>
          <a:stretch>
            <a:fillRect/>
          </a:stretch>
        </p:blipFill>
        <p:spPr>
          <a:xfrm>
            <a:off x="3213717" y="614779"/>
            <a:ext cx="7235301" cy="5628442"/>
          </a:xfrm>
        </p:spPr>
      </p:pic>
    </p:spTree>
    <p:extLst>
      <p:ext uri="{BB962C8B-B14F-4D97-AF65-F5344CB8AC3E}">
        <p14:creationId xmlns:p14="http://schemas.microsoft.com/office/powerpoint/2010/main" val="2359610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281AA-AEC3-4B16-BB00-29D9889BAF6E}"/>
              </a:ext>
            </a:extLst>
          </p:cNvPr>
          <p:cNvSpPr>
            <a:spLocks noGrp="1"/>
          </p:cNvSpPr>
          <p:nvPr>
            <p:ph type="title"/>
          </p:nvPr>
        </p:nvSpPr>
        <p:spPr/>
        <p:txBody>
          <a:bodyPr/>
          <a:lstStyle/>
          <a:p>
            <a:r>
              <a:rPr lang="en-IN" b="1" i="1" u="sng" dirty="0">
                <a:latin typeface="Comic Sans MS" panose="030F0702030302020204" pitchFamily="66" charset="0"/>
              </a:rPr>
              <a:t>PROBLEM STATEMENT</a:t>
            </a:r>
          </a:p>
        </p:txBody>
      </p:sp>
      <p:sp>
        <p:nvSpPr>
          <p:cNvPr id="3" name="Content Placeholder 2">
            <a:extLst>
              <a:ext uri="{FF2B5EF4-FFF2-40B4-BE49-F238E27FC236}">
                <a16:creationId xmlns:a16="http://schemas.microsoft.com/office/drawing/2014/main" id="{F9FD8734-93A3-49A5-B3B4-EFBCFD7592EA}"/>
              </a:ext>
            </a:extLst>
          </p:cNvPr>
          <p:cNvSpPr>
            <a:spLocks noGrp="1"/>
          </p:cNvSpPr>
          <p:nvPr>
            <p:ph idx="1"/>
          </p:nvPr>
        </p:nvSpPr>
        <p:spPr>
          <a:xfrm>
            <a:off x="2527068" y="1751860"/>
            <a:ext cx="8915400" cy="3777622"/>
          </a:xfrm>
        </p:spPr>
        <p:txBody>
          <a:bodyPr>
            <a:noAutofit/>
          </a:bodyPr>
          <a:lstStyle/>
          <a:p>
            <a:r>
              <a:rPr lang="en-IN" sz="2000" dirty="0"/>
              <a:t>Sudden Infant Death Syndrome(SIDS) is also known as COT/CRIB disease which is sudden or unexplainable death during 1</a:t>
            </a:r>
            <a:r>
              <a:rPr lang="en-IN" sz="2000" baseline="30000" dirty="0"/>
              <a:t>st</a:t>
            </a:r>
            <a:r>
              <a:rPr lang="en-IN" sz="2000" dirty="0"/>
              <a:t> year of life.</a:t>
            </a:r>
          </a:p>
          <a:p>
            <a:r>
              <a:rPr lang="en-IN" sz="2000" dirty="0"/>
              <a:t>Because of the seemingly nature of this condition there are no.of risk factors that seemed in cruelly with getting SIDS.</a:t>
            </a:r>
          </a:p>
          <a:p>
            <a:r>
              <a:rPr lang="en-IN" sz="2000" dirty="0"/>
              <a:t>But there is no clear mechanism or cause that’s been identified.</a:t>
            </a:r>
          </a:p>
          <a:p>
            <a:r>
              <a:rPr lang="en-IN" sz="2000" dirty="0"/>
              <a:t>Risk factors could be based on how infants sleep or may be because of a low birth weight or born prematurely or because of lack of parental care during pregnancy.</a:t>
            </a:r>
          </a:p>
          <a:p>
            <a:r>
              <a:rPr lang="en-IN" sz="2000" dirty="0"/>
              <a:t>To minimize the risk of SIDS the infants should kept sleep on their back, should not be exposed to pollution and should be breastfed possible.</a:t>
            </a:r>
          </a:p>
        </p:txBody>
      </p:sp>
    </p:spTree>
    <p:extLst>
      <p:ext uri="{BB962C8B-B14F-4D97-AF65-F5344CB8AC3E}">
        <p14:creationId xmlns:p14="http://schemas.microsoft.com/office/powerpoint/2010/main" val="23424170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54EC5-400A-4943-AA17-EF3A08E6B372}"/>
              </a:ext>
            </a:extLst>
          </p:cNvPr>
          <p:cNvSpPr>
            <a:spLocks noGrp="1"/>
          </p:cNvSpPr>
          <p:nvPr>
            <p:ph type="title"/>
          </p:nvPr>
        </p:nvSpPr>
        <p:spPr/>
        <p:txBody>
          <a:bodyPr/>
          <a:lstStyle/>
          <a:p>
            <a:r>
              <a:rPr lang="en-IN" b="1" i="1" u="sng" dirty="0">
                <a:latin typeface="Comic Sans MS" panose="030F0702030302020204" pitchFamily="66" charset="0"/>
              </a:rPr>
              <a:t>ABSTRACT</a:t>
            </a:r>
          </a:p>
        </p:txBody>
      </p:sp>
      <p:sp>
        <p:nvSpPr>
          <p:cNvPr id="3" name="Content Placeholder 2">
            <a:extLst>
              <a:ext uri="{FF2B5EF4-FFF2-40B4-BE49-F238E27FC236}">
                <a16:creationId xmlns:a16="http://schemas.microsoft.com/office/drawing/2014/main" id="{0EB07789-F672-42A0-9731-E2269F108DF3}"/>
              </a:ext>
            </a:extLst>
          </p:cNvPr>
          <p:cNvSpPr>
            <a:spLocks noGrp="1"/>
          </p:cNvSpPr>
          <p:nvPr>
            <p:ph idx="1"/>
          </p:nvPr>
        </p:nvSpPr>
        <p:spPr/>
        <p:txBody>
          <a:bodyPr>
            <a:normAutofit/>
          </a:bodyPr>
          <a:lstStyle/>
          <a:p>
            <a:r>
              <a:rPr lang="en-IN" sz="2000" i="1" dirty="0">
                <a:latin typeface="Comic Sans MS" panose="030F0702030302020204" pitchFamily="66" charset="0"/>
              </a:rPr>
              <a:t>SIDS is a disease of </a:t>
            </a:r>
            <a:r>
              <a:rPr lang="en-IN" sz="2000" i="1" dirty="0" err="1">
                <a:latin typeface="Comic Sans MS" panose="030F0702030302020204" pitchFamily="66" charset="0"/>
              </a:rPr>
              <a:t>unkown</a:t>
            </a:r>
            <a:r>
              <a:rPr lang="en-IN" sz="2000" i="1" dirty="0">
                <a:latin typeface="Comic Sans MS" panose="030F0702030302020204" pitchFamily="66" charset="0"/>
              </a:rPr>
              <a:t> cause. Despite recent decreases in the incidence of SIDS, SIDS is still responsible for more infant deaths in the United States than any other cause of death during infancy beyond the neonatal period.</a:t>
            </a:r>
          </a:p>
          <a:p>
            <a:r>
              <a:rPr lang="en-IN" sz="2000" i="1" dirty="0">
                <a:latin typeface="Comic Sans MS" panose="030F0702030302020204" pitchFamily="66" charset="0"/>
              </a:rPr>
              <a:t>SIDS is defined as:</a:t>
            </a:r>
          </a:p>
          <a:p>
            <a:r>
              <a:rPr lang="en-IN" sz="2000" i="1" dirty="0">
                <a:latin typeface="Comic Sans MS" panose="030F0702030302020204" pitchFamily="66" charset="0"/>
              </a:rPr>
              <a:t>“The sudden death of an infant under 1 year of </a:t>
            </a:r>
            <a:r>
              <a:rPr lang="en-IN" sz="2000" i="1" dirty="0" err="1">
                <a:latin typeface="Comic Sans MS" panose="030F0702030302020204" pitchFamily="66" charset="0"/>
              </a:rPr>
              <a:t>age,which</a:t>
            </a:r>
            <a:r>
              <a:rPr lang="en-IN" sz="2000" i="1" dirty="0">
                <a:latin typeface="Comic Sans MS" panose="030F0702030302020204" pitchFamily="66" charset="0"/>
              </a:rPr>
              <a:t> remains unexplained after a thorough case investigation, including performance of a compete autopsy, examination of death scene, and review of the clinical history.</a:t>
            </a:r>
          </a:p>
        </p:txBody>
      </p:sp>
    </p:spTree>
    <p:extLst>
      <p:ext uri="{BB962C8B-B14F-4D97-AF65-F5344CB8AC3E}">
        <p14:creationId xmlns:p14="http://schemas.microsoft.com/office/powerpoint/2010/main" val="284376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FA48C-B1E5-4998-AD7D-90A6C81AFE36}"/>
              </a:ext>
            </a:extLst>
          </p:cNvPr>
          <p:cNvSpPr>
            <a:spLocks noGrp="1"/>
          </p:cNvSpPr>
          <p:nvPr>
            <p:ph type="title"/>
          </p:nvPr>
        </p:nvSpPr>
        <p:spPr/>
        <p:txBody>
          <a:bodyPr/>
          <a:lstStyle/>
          <a:p>
            <a:r>
              <a:rPr lang="en-IN" b="1" i="1" u="sng" dirty="0">
                <a:latin typeface="Comic Sans MS" panose="030F0702030302020204" pitchFamily="66" charset="0"/>
              </a:rPr>
              <a:t>Project working process</a:t>
            </a:r>
          </a:p>
        </p:txBody>
      </p:sp>
      <p:sp>
        <p:nvSpPr>
          <p:cNvPr id="3" name="Content Placeholder 2">
            <a:extLst>
              <a:ext uri="{FF2B5EF4-FFF2-40B4-BE49-F238E27FC236}">
                <a16:creationId xmlns:a16="http://schemas.microsoft.com/office/drawing/2014/main" id="{4DC62207-8CFB-47F0-89AA-668B24AF8AF4}"/>
              </a:ext>
            </a:extLst>
          </p:cNvPr>
          <p:cNvSpPr>
            <a:spLocks noGrp="1"/>
          </p:cNvSpPr>
          <p:nvPr>
            <p:ph idx="1"/>
          </p:nvPr>
        </p:nvSpPr>
        <p:spPr>
          <a:xfrm>
            <a:off x="2589212" y="1831760"/>
            <a:ext cx="8915400" cy="3777622"/>
          </a:xfrm>
        </p:spPr>
        <p:txBody>
          <a:bodyPr>
            <a:normAutofit fontScale="70000" lnSpcReduction="20000"/>
          </a:bodyPr>
          <a:lstStyle/>
          <a:p>
            <a:r>
              <a:rPr lang="en-IN" sz="2600" dirty="0"/>
              <a:t>Sudden Infant Death Syndrome is one of the major causes of death among infants during their sleep. The Wearable IoT Device acts as a wireless sensor node integrated with a Chest Belt and it has the capacity to monitor the following parameters:</a:t>
            </a:r>
          </a:p>
          <a:p>
            <a:pPr marL="0" indent="0">
              <a:buNone/>
            </a:pPr>
            <a:r>
              <a:rPr lang="en-IN" sz="2600" dirty="0"/>
              <a:t>              Body temperature</a:t>
            </a:r>
          </a:p>
          <a:p>
            <a:pPr marL="0" indent="0">
              <a:buNone/>
            </a:pPr>
            <a:r>
              <a:rPr lang="en-IN" sz="2600" dirty="0"/>
              <a:t>              Heartbeat rate</a:t>
            </a:r>
          </a:p>
          <a:p>
            <a:pPr marL="0" indent="0">
              <a:buNone/>
            </a:pPr>
            <a:r>
              <a:rPr lang="en-IN" sz="2600" dirty="0"/>
              <a:t>              Body position</a:t>
            </a:r>
          </a:p>
          <a:p>
            <a:r>
              <a:rPr lang="en-IN" sz="2600" dirty="0"/>
              <a:t>After a minimal data processing, this set of information is sent to the Gateway, via Bluetooth technology. Here the mobile app is acting as the gateway between device and cloud platform. If any parameters exceed the threshold values then a sound alert will generate. The body temperature, pulse rate and position data can be monitored through mobile App. the values are sent to cloud through mobile App and alerts are generated if there is any emergency.</a:t>
            </a:r>
          </a:p>
          <a:p>
            <a:endParaRPr lang="en-IN" dirty="0"/>
          </a:p>
        </p:txBody>
      </p:sp>
    </p:spTree>
    <p:extLst>
      <p:ext uri="{BB962C8B-B14F-4D97-AF65-F5344CB8AC3E}">
        <p14:creationId xmlns:p14="http://schemas.microsoft.com/office/powerpoint/2010/main" val="20341847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AB09DF-B2E5-42EE-B115-F1E5C9F5CDF5}"/>
              </a:ext>
            </a:extLst>
          </p:cNvPr>
          <p:cNvSpPr>
            <a:spLocks noGrp="1"/>
          </p:cNvSpPr>
          <p:nvPr>
            <p:ph type="title"/>
          </p:nvPr>
        </p:nvSpPr>
        <p:spPr>
          <a:xfrm>
            <a:off x="2589212" y="446088"/>
            <a:ext cx="6519277" cy="976312"/>
          </a:xfrm>
        </p:spPr>
        <p:txBody>
          <a:bodyPr>
            <a:normAutofit/>
          </a:bodyPr>
          <a:lstStyle/>
          <a:p>
            <a:r>
              <a:rPr lang="en-IN" sz="3600" b="1" i="1" u="sng" dirty="0">
                <a:latin typeface="Comic Sans MS" panose="030F0702030302020204" pitchFamily="66" charset="0"/>
              </a:rPr>
              <a:t>Components used </a:t>
            </a:r>
          </a:p>
        </p:txBody>
      </p:sp>
      <p:pic>
        <p:nvPicPr>
          <p:cNvPr id="8" name="Content Placeholder 7">
            <a:extLst>
              <a:ext uri="{FF2B5EF4-FFF2-40B4-BE49-F238E27FC236}">
                <a16:creationId xmlns:a16="http://schemas.microsoft.com/office/drawing/2014/main" id="{7DEC2D22-5B72-4111-8FBD-BED80BD9EFF4}"/>
              </a:ext>
            </a:extLst>
          </p:cNvPr>
          <p:cNvPicPr>
            <a:picLocks noGrp="1" noChangeAspect="1"/>
          </p:cNvPicPr>
          <p:nvPr>
            <p:ph idx="1"/>
          </p:nvPr>
        </p:nvPicPr>
        <p:blipFill>
          <a:blip r:embed="rId2"/>
          <a:stretch>
            <a:fillRect/>
          </a:stretch>
        </p:blipFill>
        <p:spPr>
          <a:xfrm>
            <a:off x="7437623" y="2225278"/>
            <a:ext cx="3765996" cy="2407443"/>
          </a:xfrm>
        </p:spPr>
      </p:pic>
      <p:sp>
        <p:nvSpPr>
          <p:cNvPr id="6" name="Text Placeholder 5">
            <a:extLst>
              <a:ext uri="{FF2B5EF4-FFF2-40B4-BE49-F238E27FC236}">
                <a16:creationId xmlns:a16="http://schemas.microsoft.com/office/drawing/2014/main" id="{E7E1061B-FA43-4115-B1E8-16DB49B89161}"/>
              </a:ext>
            </a:extLst>
          </p:cNvPr>
          <p:cNvSpPr>
            <a:spLocks noGrp="1"/>
          </p:cNvSpPr>
          <p:nvPr>
            <p:ph type="body" sz="half" idx="2"/>
          </p:nvPr>
        </p:nvSpPr>
        <p:spPr>
          <a:xfrm>
            <a:off x="2589212" y="1598613"/>
            <a:ext cx="4290982" cy="4262436"/>
          </a:xfrm>
        </p:spPr>
        <p:txBody>
          <a:bodyPr>
            <a:normAutofit fontScale="85000" lnSpcReduction="20000"/>
          </a:bodyPr>
          <a:lstStyle/>
          <a:p>
            <a:r>
              <a:rPr lang="it-IT" sz="4000" b="1" i="1" dirty="0"/>
              <a:t>Arduino Uno</a:t>
            </a:r>
          </a:p>
          <a:p>
            <a:pPr marL="342900" indent="-342900">
              <a:buFont typeface="Wingdings" panose="05000000000000000000" pitchFamily="2" charset="2"/>
              <a:buChar char="Ø"/>
            </a:pPr>
            <a:r>
              <a:rPr lang="en-IN" sz="2400" i="1" dirty="0">
                <a:latin typeface="Comic Sans MS" panose="030F0702030302020204" pitchFamily="66" charset="0"/>
              </a:rPr>
              <a:t> Microcontroller: ATmega328</a:t>
            </a:r>
          </a:p>
          <a:p>
            <a:pPr marL="342900" indent="-342900">
              <a:buFont typeface="Wingdings" panose="05000000000000000000" pitchFamily="2" charset="2"/>
              <a:buChar char="Ø"/>
            </a:pPr>
            <a:r>
              <a:rPr lang="en-IN" sz="2400" i="1" dirty="0">
                <a:latin typeface="Comic Sans MS" panose="030F0702030302020204" pitchFamily="66" charset="0"/>
              </a:rPr>
              <a:t>Operating Voltage: 5V</a:t>
            </a:r>
          </a:p>
          <a:p>
            <a:pPr marL="342900" indent="-342900">
              <a:buFont typeface="Wingdings" panose="05000000000000000000" pitchFamily="2" charset="2"/>
              <a:buChar char="Ø"/>
            </a:pPr>
            <a:r>
              <a:rPr lang="en-IN" sz="2400" i="1" dirty="0">
                <a:latin typeface="Comic Sans MS" panose="030F0702030302020204" pitchFamily="66" charset="0"/>
              </a:rPr>
              <a:t>Digital I/O Pins: 14 (of which 6 provide PWM output)</a:t>
            </a:r>
          </a:p>
          <a:p>
            <a:pPr marL="342900" indent="-342900">
              <a:buFont typeface="Wingdings" panose="05000000000000000000" pitchFamily="2" charset="2"/>
              <a:buChar char="Ø"/>
            </a:pPr>
            <a:r>
              <a:rPr lang="en-IN" sz="2400" i="1" dirty="0">
                <a:latin typeface="Comic Sans MS" panose="030F0702030302020204" pitchFamily="66" charset="0"/>
              </a:rPr>
              <a:t>Analog Input Pins: 6</a:t>
            </a:r>
          </a:p>
          <a:p>
            <a:pPr marL="342900" indent="-342900">
              <a:buFont typeface="Wingdings" panose="05000000000000000000" pitchFamily="2" charset="2"/>
              <a:buChar char="Ø"/>
            </a:pPr>
            <a:r>
              <a:rPr lang="en-IN" sz="2400" i="1" dirty="0">
                <a:latin typeface="Comic Sans MS" panose="030F0702030302020204" pitchFamily="66" charset="0"/>
              </a:rPr>
              <a:t>Flash Memory: 32 KB of which 0.5 KB used by bootloader</a:t>
            </a:r>
          </a:p>
          <a:p>
            <a:pPr marL="342900" indent="-342900">
              <a:buFont typeface="Wingdings" panose="05000000000000000000" pitchFamily="2" charset="2"/>
              <a:buChar char="Ø"/>
            </a:pPr>
            <a:r>
              <a:rPr lang="en-IN" sz="2400" i="1" dirty="0">
                <a:latin typeface="Comic Sans MS" panose="030F0702030302020204" pitchFamily="66" charset="0"/>
              </a:rPr>
              <a:t>EEPROM: 1 KB (ATmega328)</a:t>
            </a:r>
          </a:p>
          <a:p>
            <a:pPr marL="342900" indent="-342900">
              <a:buFont typeface="Wingdings" panose="05000000000000000000" pitchFamily="2" charset="2"/>
              <a:buChar char="Ø"/>
            </a:pPr>
            <a:r>
              <a:rPr lang="en-IN" sz="2400" i="1" dirty="0">
                <a:latin typeface="Comic Sans MS" panose="030F0702030302020204" pitchFamily="66" charset="0"/>
              </a:rPr>
              <a:t>SRAM: 2 KB (ATmega328)</a:t>
            </a:r>
          </a:p>
          <a:p>
            <a:pPr marL="342900" indent="-342900">
              <a:buFont typeface="Wingdings" panose="05000000000000000000" pitchFamily="2" charset="2"/>
              <a:buChar char="Ø"/>
            </a:pPr>
            <a:r>
              <a:rPr lang="en-IN" sz="2400" i="1" dirty="0">
                <a:latin typeface="Comic Sans MS" panose="030F0702030302020204" pitchFamily="66" charset="0"/>
              </a:rPr>
              <a:t>Clock Speed: 16 MHz</a:t>
            </a:r>
          </a:p>
          <a:p>
            <a:endParaRPr lang="en-IN" sz="2400" dirty="0"/>
          </a:p>
          <a:p>
            <a:pPr marL="342900" indent="-342900">
              <a:buFont typeface="Wingdings" panose="05000000000000000000" pitchFamily="2" charset="2"/>
              <a:buChar char="Ø"/>
            </a:pPr>
            <a:endParaRPr lang="en-IN" sz="2400" dirty="0"/>
          </a:p>
          <a:p>
            <a:pPr marL="342900" indent="-342900">
              <a:buFont typeface="Wingdings" panose="05000000000000000000" pitchFamily="2" charset="2"/>
              <a:buChar char="Ø"/>
            </a:pPr>
            <a:endParaRPr lang="en-IN" sz="2400" dirty="0"/>
          </a:p>
          <a:p>
            <a:endParaRPr lang="en-IN" sz="2400" b="1" i="1" dirty="0">
              <a:latin typeface="Comic Sans MS" panose="030F0702030302020204" pitchFamily="66" charset="0"/>
            </a:endParaRPr>
          </a:p>
        </p:txBody>
      </p:sp>
    </p:spTree>
    <p:extLst>
      <p:ext uri="{BB962C8B-B14F-4D97-AF65-F5344CB8AC3E}">
        <p14:creationId xmlns:p14="http://schemas.microsoft.com/office/powerpoint/2010/main" val="217379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BD6CB-A4B7-4DBE-828A-CBFA8B222832}"/>
              </a:ext>
            </a:extLst>
          </p:cNvPr>
          <p:cNvSpPr>
            <a:spLocks noGrp="1"/>
          </p:cNvSpPr>
          <p:nvPr>
            <p:ph type="title"/>
          </p:nvPr>
        </p:nvSpPr>
        <p:spPr/>
        <p:txBody>
          <a:bodyPr>
            <a:normAutofit fontScale="90000"/>
          </a:bodyPr>
          <a:lstStyle/>
          <a:p>
            <a:r>
              <a:rPr lang="en-IN" sz="3200" b="1" i="1" dirty="0">
                <a:latin typeface="Comic Sans MS" panose="030F0702030302020204" pitchFamily="66" charset="0"/>
              </a:rPr>
              <a:t>Bluetooth HC-05</a:t>
            </a:r>
            <a:br>
              <a:rPr lang="en-IN" dirty="0"/>
            </a:br>
            <a:endParaRPr lang="en-IN" dirty="0"/>
          </a:p>
        </p:txBody>
      </p:sp>
      <p:pic>
        <p:nvPicPr>
          <p:cNvPr id="6" name="Content Placeholder 5">
            <a:extLst>
              <a:ext uri="{FF2B5EF4-FFF2-40B4-BE49-F238E27FC236}">
                <a16:creationId xmlns:a16="http://schemas.microsoft.com/office/drawing/2014/main" id="{22AF9EAF-B390-409C-9463-16AC63487CAD}"/>
              </a:ext>
            </a:extLst>
          </p:cNvPr>
          <p:cNvPicPr>
            <a:picLocks noGrp="1" noChangeAspect="1"/>
          </p:cNvPicPr>
          <p:nvPr>
            <p:ph idx="1"/>
          </p:nvPr>
        </p:nvPicPr>
        <p:blipFill>
          <a:blip r:embed="rId2"/>
          <a:stretch>
            <a:fillRect/>
          </a:stretch>
        </p:blipFill>
        <p:spPr>
          <a:xfrm>
            <a:off x="7341833" y="1184561"/>
            <a:ext cx="4162780" cy="3307540"/>
          </a:xfrm>
        </p:spPr>
      </p:pic>
      <p:sp>
        <p:nvSpPr>
          <p:cNvPr id="4" name="Text Placeholder 3">
            <a:extLst>
              <a:ext uri="{FF2B5EF4-FFF2-40B4-BE49-F238E27FC236}">
                <a16:creationId xmlns:a16="http://schemas.microsoft.com/office/drawing/2014/main" id="{0F070E4B-6DA6-499A-8F06-393B658409E4}"/>
              </a:ext>
            </a:extLst>
          </p:cNvPr>
          <p:cNvSpPr>
            <a:spLocks noGrp="1"/>
          </p:cNvSpPr>
          <p:nvPr>
            <p:ph type="body" sz="half" idx="2"/>
          </p:nvPr>
        </p:nvSpPr>
        <p:spPr>
          <a:xfrm>
            <a:off x="2651356" y="1297782"/>
            <a:ext cx="4051285" cy="4262436"/>
          </a:xfrm>
        </p:spPr>
        <p:txBody>
          <a:bodyPr>
            <a:normAutofit lnSpcReduction="10000"/>
          </a:bodyPr>
          <a:lstStyle/>
          <a:p>
            <a:pPr marL="285750" indent="-285750">
              <a:buFont typeface="Wingdings" panose="05000000000000000000" pitchFamily="2" charset="2"/>
              <a:buChar char="Ø"/>
            </a:pPr>
            <a:r>
              <a:rPr lang="en-IN" sz="2000" i="1" dirty="0">
                <a:latin typeface="Comic Sans MS" panose="030F0702030302020204" pitchFamily="66" charset="0"/>
              </a:rPr>
              <a:t>Bluetooth </a:t>
            </a:r>
            <a:r>
              <a:rPr lang="en-IN" sz="2000" i="1" dirty="0" err="1">
                <a:latin typeface="Comic Sans MS" panose="030F0702030302020204" pitchFamily="66" charset="0"/>
              </a:rPr>
              <a:t>protocal</a:t>
            </a:r>
            <a:r>
              <a:rPr lang="en-IN" sz="2000" i="1" dirty="0">
                <a:latin typeface="Comic Sans MS" panose="030F0702030302020204" pitchFamily="66" charset="0"/>
              </a:rPr>
              <a:t>: Bluetooth Specification v2.0+EDR</a:t>
            </a:r>
          </a:p>
          <a:p>
            <a:pPr marL="285750" indent="-285750">
              <a:buFont typeface="Wingdings" panose="05000000000000000000" pitchFamily="2" charset="2"/>
              <a:buChar char="Ø"/>
            </a:pPr>
            <a:r>
              <a:rPr lang="en-IN" sz="2000" i="1" dirty="0">
                <a:latin typeface="Comic Sans MS" panose="030F0702030302020204" pitchFamily="66" charset="0"/>
              </a:rPr>
              <a:t>Frequency: 2.4GHz ISM band</a:t>
            </a:r>
          </a:p>
          <a:p>
            <a:pPr marL="285750" indent="-285750">
              <a:buFont typeface="Wingdings" panose="05000000000000000000" pitchFamily="2" charset="2"/>
              <a:buChar char="Ø"/>
            </a:pPr>
            <a:r>
              <a:rPr lang="en-IN" sz="2000" i="1" dirty="0">
                <a:latin typeface="Comic Sans MS" panose="030F0702030302020204" pitchFamily="66" charset="0"/>
              </a:rPr>
              <a:t>Speed: Asynchronous: 2.1Mbps(Max) / 160 kbps, Synchronous: 1Mbps/1Mbps</a:t>
            </a:r>
          </a:p>
          <a:p>
            <a:pPr marL="285750" indent="-285750">
              <a:buFont typeface="Wingdings" panose="05000000000000000000" pitchFamily="2" charset="2"/>
              <a:buChar char="Ø"/>
            </a:pPr>
            <a:r>
              <a:rPr lang="en-IN" sz="2000" i="1" dirty="0">
                <a:latin typeface="Comic Sans MS" panose="030F0702030302020204" pitchFamily="66" charset="0"/>
              </a:rPr>
              <a:t>Profiles: Bluetooth serial port</a:t>
            </a:r>
          </a:p>
          <a:p>
            <a:pPr marL="285750" indent="-285750">
              <a:buFont typeface="Wingdings" panose="05000000000000000000" pitchFamily="2" charset="2"/>
              <a:buChar char="Ø"/>
            </a:pPr>
            <a:r>
              <a:rPr lang="en-IN" sz="2000" i="1" dirty="0">
                <a:latin typeface="Comic Sans MS" panose="030F0702030302020204" pitchFamily="66" charset="0"/>
              </a:rPr>
              <a:t>Power supply: +3.3VDC 50mA</a:t>
            </a:r>
          </a:p>
          <a:p>
            <a:pPr marL="285750" indent="-285750">
              <a:buFont typeface="Wingdings" panose="05000000000000000000" pitchFamily="2" charset="2"/>
              <a:buChar char="Ø"/>
            </a:pPr>
            <a:r>
              <a:rPr lang="en-IN" sz="2000" i="1" dirty="0">
                <a:latin typeface="Comic Sans MS" panose="030F0702030302020204" pitchFamily="66" charset="0"/>
              </a:rPr>
              <a:t>Working temperature: -20 ~ +75Centigrade</a:t>
            </a:r>
          </a:p>
          <a:p>
            <a:pPr marL="285750" indent="-285750">
              <a:buFont typeface="Wingdings" panose="05000000000000000000" pitchFamily="2" charset="2"/>
              <a:buChar char="Ø"/>
            </a:pPr>
            <a:r>
              <a:rPr lang="en-IN" sz="2000" i="1" dirty="0">
                <a:latin typeface="Comic Sans MS" panose="030F0702030302020204" pitchFamily="66" charset="0"/>
              </a:rPr>
              <a:t>Dimension: 26.9mm x 13mm x 2.2 mm</a:t>
            </a:r>
          </a:p>
          <a:p>
            <a:pPr marL="285750" indent="-285750">
              <a:buFont typeface="Wingdings" panose="05000000000000000000" pitchFamily="2" charset="2"/>
              <a:buChar char="Ø"/>
            </a:pPr>
            <a:endParaRPr lang="en-IN" dirty="0"/>
          </a:p>
          <a:p>
            <a:endParaRPr lang="en-IN" dirty="0"/>
          </a:p>
          <a:p>
            <a:endParaRPr lang="en-IN" dirty="0"/>
          </a:p>
        </p:txBody>
      </p:sp>
    </p:spTree>
    <p:extLst>
      <p:ext uri="{BB962C8B-B14F-4D97-AF65-F5344CB8AC3E}">
        <p14:creationId xmlns:p14="http://schemas.microsoft.com/office/powerpoint/2010/main" val="35427483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D41B5-DA15-4A7E-8BAC-2DA788E8DBD7}"/>
              </a:ext>
            </a:extLst>
          </p:cNvPr>
          <p:cNvSpPr>
            <a:spLocks noGrp="1"/>
          </p:cNvSpPr>
          <p:nvPr>
            <p:ph type="title"/>
          </p:nvPr>
        </p:nvSpPr>
        <p:spPr/>
        <p:txBody>
          <a:bodyPr/>
          <a:lstStyle/>
          <a:p>
            <a:r>
              <a:rPr lang="en-IN" sz="3200" b="1" i="1" dirty="0">
                <a:latin typeface="Comic Sans MS" panose="030F0702030302020204" pitchFamily="66" charset="0"/>
              </a:rPr>
              <a:t>Pulse Sensor</a:t>
            </a:r>
            <a:br>
              <a:rPr lang="en-IN" dirty="0"/>
            </a:br>
            <a:endParaRPr lang="en-IN" dirty="0"/>
          </a:p>
        </p:txBody>
      </p:sp>
      <p:pic>
        <p:nvPicPr>
          <p:cNvPr id="6" name="Content Placeholder 5">
            <a:extLst>
              <a:ext uri="{FF2B5EF4-FFF2-40B4-BE49-F238E27FC236}">
                <a16:creationId xmlns:a16="http://schemas.microsoft.com/office/drawing/2014/main" id="{F906894E-7DC1-424B-85F9-1064F9B2B317}"/>
              </a:ext>
            </a:extLst>
          </p:cNvPr>
          <p:cNvPicPr>
            <a:picLocks noGrp="1" noChangeAspect="1"/>
          </p:cNvPicPr>
          <p:nvPr>
            <p:ph idx="1"/>
          </p:nvPr>
        </p:nvPicPr>
        <p:blipFill>
          <a:blip r:embed="rId2"/>
          <a:stretch>
            <a:fillRect/>
          </a:stretch>
        </p:blipFill>
        <p:spPr>
          <a:xfrm>
            <a:off x="7830105" y="1882065"/>
            <a:ext cx="3311371" cy="3506681"/>
          </a:xfrm>
        </p:spPr>
      </p:pic>
      <p:sp>
        <p:nvSpPr>
          <p:cNvPr id="4" name="Text Placeholder 3">
            <a:extLst>
              <a:ext uri="{FF2B5EF4-FFF2-40B4-BE49-F238E27FC236}">
                <a16:creationId xmlns:a16="http://schemas.microsoft.com/office/drawing/2014/main" id="{06DFC7B6-22D0-47E8-A5E7-52349730141C}"/>
              </a:ext>
            </a:extLst>
          </p:cNvPr>
          <p:cNvSpPr>
            <a:spLocks noGrp="1"/>
          </p:cNvSpPr>
          <p:nvPr>
            <p:ph type="body" sz="half" idx="2"/>
          </p:nvPr>
        </p:nvSpPr>
        <p:spPr>
          <a:xfrm>
            <a:off x="2589212" y="1598613"/>
            <a:ext cx="4477413" cy="4262436"/>
          </a:xfrm>
        </p:spPr>
        <p:txBody>
          <a:bodyPr>
            <a:normAutofit/>
          </a:bodyPr>
          <a:lstStyle/>
          <a:p>
            <a:pPr marL="342900" indent="-342900">
              <a:buFont typeface="Wingdings" panose="05000000000000000000" pitchFamily="2" charset="2"/>
              <a:buChar char="Ø"/>
            </a:pPr>
            <a:r>
              <a:rPr lang="en-IN" sz="2000" dirty="0">
                <a:latin typeface="Comic Sans MS" panose="030F0702030302020204" pitchFamily="66" charset="0"/>
              </a:rPr>
              <a:t>Biometric Pulse Rate or Heart Rate detecting sensor</a:t>
            </a:r>
          </a:p>
          <a:p>
            <a:pPr marL="342900" indent="-342900">
              <a:buFont typeface="Wingdings" panose="05000000000000000000" pitchFamily="2" charset="2"/>
              <a:buChar char="Ø"/>
            </a:pPr>
            <a:r>
              <a:rPr lang="en-IN" sz="2000" dirty="0">
                <a:latin typeface="Comic Sans MS" panose="030F0702030302020204" pitchFamily="66" charset="0"/>
              </a:rPr>
              <a:t>Plug and Play type sensor</a:t>
            </a:r>
          </a:p>
          <a:p>
            <a:pPr marL="342900" indent="-342900">
              <a:buFont typeface="Wingdings" panose="05000000000000000000" pitchFamily="2" charset="2"/>
              <a:buChar char="Ø"/>
            </a:pPr>
            <a:r>
              <a:rPr lang="en-IN" sz="2000" dirty="0">
                <a:latin typeface="Comic Sans MS" panose="030F0702030302020204" pitchFamily="66" charset="0"/>
              </a:rPr>
              <a:t>Operating Voltage: +5V or +3.3V</a:t>
            </a:r>
          </a:p>
          <a:p>
            <a:pPr marL="342900" indent="-342900">
              <a:buFont typeface="Wingdings" panose="05000000000000000000" pitchFamily="2" charset="2"/>
              <a:buChar char="Ø"/>
            </a:pPr>
            <a:r>
              <a:rPr lang="en-IN" sz="2000" dirty="0">
                <a:latin typeface="Comic Sans MS" panose="030F0702030302020204" pitchFamily="66" charset="0"/>
              </a:rPr>
              <a:t>Current Consumption: 4mA</a:t>
            </a:r>
          </a:p>
          <a:p>
            <a:pPr marL="342900" indent="-342900">
              <a:buFont typeface="Wingdings" panose="05000000000000000000" pitchFamily="2" charset="2"/>
              <a:buChar char="Ø"/>
            </a:pPr>
            <a:r>
              <a:rPr lang="en-IN" sz="2000" dirty="0">
                <a:latin typeface="Comic Sans MS" panose="030F0702030302020204" pitchFamily="66" charset="0"/>
              </a:rPr>
              <a:t>Inbuilt Amplification and Noise cancellation circuit.</a:t>
            </a:r>
          </a:p>
          <a:p>
            <a:pPr marL="342900" indent="-342900">
              <a:buFont typeface="Wingdings" panose="05000000000000000000" pitchFamily="2" charset="2"/>
              <a:buChar char="Ø"/>
            </a:pPr>
            <a:r>
              <a:rPr lang="en-IN" sz="2000" dirty="0">
                <a:latin typeface="Comic Sans MS" panose="030F0702030302020204" pitchFamily="66" charset="0"/>
              </a:rPr>
              <a:t>Diameter: 0.625”</a:t>
            </a:r>
          </a:p>
          <a:p>
            <a:pPr marL="342900" indent="-342900">
              <a:buFont typeface="Wingdings" panose="05000000000000000000" pitchFamily="2" charset="2"/>
              <a:buChar char="Ø"/>
            </a:pPr>
            <a:r>
              <a:rPr lang="en-IN" sz="2000" dirty="0">
                <a:latin typeface="Comic Sans MS" panose="030F0702030302020204" pitchFamily="66" charset="0"/>
              </a:rPr>
              <a:t>Thickness: 0.125” Thick</a:t>
            </a:r>
          </a:p>
          <a:p>
            <a:endParaRPr lang="en-IN" sz="2000" dirty="0">
              <a:latin typeface="Comic Sans MS" panose="030F0702030302020204" pitchFamily="66" charset="0"/>
            </a:endParaRPr>
          </a:p>
          <a:p>
            <a:endParaRPr lang="en-IN" dirty="0"/>
          </a:p>
        </p:txBody>
      </p:sp>
    </p:spTree>
    <p:extLst>
      <p:ext uri="{BB962C8B-B14F-4D97-AF65-F5344CB8AC3E}">
        <p14:creationId xmlns:p14="http://schemas.microsoft.com/office/powerpoint/2010/main" val="16656380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0B316-2863-453D-AF05-96D499A86FBC}"/>
              </a:ext>
            </a:extLst>
          </p:cNvPr>
          <p:cNvSpPr>
            <a:spLocks noGrp="1"/>
          </p:cNvSpPr>
          <p:nvPr>
            <p:ph type="title"/>
          </p:nvPr>
        </p:nvSpPr>
        <p:spPr/>
        <p:txBody>
          <a:bodyPr>
            <a:normAutofit/>
          </a:bodyPr>
          <a:lstStyle/>
          <a:p>
            <a:r>
              <a:rPr lang="en-IN" sz="3200" b="1" i="1" dirty="0"/>
              <a:t>Accelerometer</a:t>
            </a:r>
          </a:p>
        </p:txBody>
      </p:sp>
      <p:pic>
        <p:nvPicPr>
          <p:cNvPr id="6" name="Content Placeholder 5">
            <a:extLst>
              <a:ext uri="{FF2B5EF4-FFF2-40B4-BE49-F238E27FC236}">
                <a16:creationId xmlns:a16="http://schemas.microsoft.com/office/drawing/2014/main" id="{1BCD563A-74BB-4115-9784-70E7BBE4A0B5}"/>
              </a:ext>
            </a:extLst>
          </p:cNvPr>
          <p:cNvPicPr>
            <a:picLocks noGrp="1" noChangeAspect="1"/>
          </p:cNvPicPr>
          <p:nvPr>
            <p:ph idx="1"/>
          </p:nvPr>
        </p:nvPicPr>
        <p:blipFill>
          <a:blip r:embed="rId2"/>
          <a:stretch>
            <a:fillRect/>
          </a:stretch>
        </p:blipFill>
        <p:spPr>
          <a:xfrm>
            <a:off x="8105313" y="1908699"/>
            <a:ext cx="3145362" cy="3182236"/>
          </a:xfrm>
        </p:spPr>
      </p:pic>
      <p:sp>
        <p:nvSpPr>
          <p:cNvPr id="4" name="Text Placeholder 3">
            <a:extLst>
              <a:ext uri="{FF2B5EF4-FFF2-40B4-BE49-F238E27FC236}">
                <a16:creationId xmlns:a16="http://schemas.microsoft.com/office/drawing/2014/main" id="{7A567BAA-06EA-4578-A62D-F57B8A934624}"/>
              </a:ext>
            </a:extLst>
          </p:cNvPr>
          <p:cNvSpPr>
            <a:spLocks noGrp="1"/>
          </p:cNvSpPr>
          <p:nvPr>
            <p:ph type="body" sz="half" idx="2"/>
          </p:nvPr>
        </p:nvSpPr>
        <p:spPr/>
        <p:txBody>
          <a:bodyPr>
            <a:normAutofit/>
          </a:bodyPr>
          <a:lstStyle/>
          <a:p>
            <a:pPr marL="342900" indent="-342900">
              <a:buFont typeface="Wingdings" panose="05000000000000000000" pitchFamily="2" charset="2"/>
              <a:buChar char="Ø"/>
            </a:pPr>
            <a:r>
              <a:rPr lang="en-IN" sz="2000" i="1" dirty="0">
                <a:latin typeface="Comic Sans MS" panose="030F0702030302020204" pitchFamily="66" charset="0"/>
              </a:rPr>
              <a:t>3-axis sensing Small, low profile package 4 mm × 4 mm × 1.45 mm LFCSP </a:t>
            </a:r>
          </a:p>
          <a:p>
            <a:pPr marL="342900" indent="-342900">
              <a:buFont typeface="Wingdings" panose="05000000000000000000" pitchFamily="2" charset="2"/>
              <a:buChar char="Ø"/>
            </a:pPr>
            <a:r>
              <a:rPr lang="en-IN" sz="2000" i="1" dirty="0">
                <a:latin typeface="Comic Sans MS" panose="030F0702030302020204" pitchFamily="66" charset="0"/>
              </a:rPr>
              <a:t>Low power : 350 </a:t>
            </a:r>
            <a:r>
              <a:rPr lang="el-GR" sz="2000" i="1" dirty="0">
                <a:latin typeface="Comic Sans MS" panose="030F0702030302020204" pitchFamily="66" charset="0"/>
              </a:rPr>
              <a:t>μ</a:t>
            </a:r>
            <a:r>
              <a:rPr lang="en-IN" sz="2000" i="1" dirty="0">
                <a:latin typeface="Comic Sans MS" panose="030F0702030302020204" pitchFamily="66" charset="0"/>
              </a:rPr>
              <a:t>A (typical) </a:t>
            </a:r>
          </a:p>
          <a:p>
            <a:pPr marL="342900" indent="-342900">
              <a:buFont typeface="Wingdings" panose="05000000000000000000" pitchFamily="2" charset="2"/>
              <a:buChar char="Ø"/>
            </a:pPr>
            <a:r>
              <a:rPr lang="en-IN" sz="2000" i="1" dirty="0">
                <a:latin typeface="Comic Sans MS" panose="030F0702030302020204" pitchFamily="66" charset="0"/>
              </a:rPr>
              <a:t>Single-supply operation: 1.8 V to 3.6 V 10,000 g </a:t>
            </a:r>
          </a:p>
          <a:p>
            <a:pPr marL="342900" indent="-342900">
              <a:buFont typeface="Wingdings" panose="05000000000000000000" pitchFamily="2" charset="2"/>
              <a:buChar char="Ø"/>
            </a:pPr>
            <a:r>
              <a:rPr lang="en-IN" sz="2000" i="1" dirty="0">
                <a:latin typeface="Comic Sans MS" panose="030F0702030302020204" pitchFamily="66" charset="0"/>
              </a:rPr>
              <a:t>shock survival</a:t>
            </a:r>
          </a:p>
          <a:p>
            <a:pPr marL="342900" indent="-342900">
              <a:buFont typeface="Wingdings" panose="05000000000000000000" pitchFamily="2" charset="2"/>
              <a:buChar char="Ø"/>
            </a:pPr>
            <a:r>
              <a:rPr lang="en-IN" sz="2000" i="1" dirty="0">
                <a:latin typeface="Comic Sans MS" panose="030F0702030302020204" pitchFamily="66" charset="0"/>
              </a:rPr>
              <a:t> Excellent temperature stability</a:t>
            </a:r>
          </a:p>
        </p:txBody>
      </p:sp>
    </p:spTree>
    <p:extLst>
      <p:ext uri="{BB962C8B-B14F-4D97-AF65-F5344CB8AC3E}">
        <p14:creationId xmlns:p14="http://schemas.microsoft.com/office/powerpoint/2010/main" val="3637213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FE5D0-A7FE-4C83-9F2E-0A7C01C4BF2A}"/>
              </a:ext>
            </a:extLst>
          </p:cNvPr>
          <p:cNvSpPr>
            <a:spLocks noGrp="1"/>
          </p:cNvSpPr>
          <p:nvPr>
            <p:ph type="title"/>
          </p:nvPr>
        </p:nvSpPr>
        <p:spPr/>
        <p:txBody>
          <a:bodyPr>
            <a:normAutofit fontScale="90000"/>
          </a:bodyPr>
          <a:lstStyle/>
          <a:p>
            <a:r>
              <a:rPr lang="en-IN" sz="3200" b="1" i="1" dirty="0">
                <a:latin typeface="Comic Sans MS" panose="030F0702030302020204" pitchFamily="66" charset="0"/>
              </a:rPr>
              <a:t>Temperature sensor</a:t>
            </a:r>
            <a:br>
              <a:rPr lang="en-IN" dirty="0"/>
            </a:br>
            <a:endParaRPr lang="en-IN" dirty="0"/>
          </a:p>
        </p:txBody>
      </p:sp>
      <p:pic>
        <p:nvPicPr>
          <p:cNvPr id="6" name="Content Placeholder 5">
            <a:extLst>
              <a:ext uri="{FF2B5EF4-FFF2-40B4-BE49-F238E27FC236}">
                <a16:creationId xmlns:a16="http://schemas.microsoft.com/office/drawing/2014/main" id="{88578837-7F53-4D80-85E9-4D371C6EBBD1}"/>
              </a:ext>
            </a:extLst>
          </p:cNvPr>
          <p:cNvPicPr>
            <a:picLocks noGrp="1" noChangeAspect="1"/>
          </p:cNvPicPr>
          <p:nvPr>
            <p:ph idx="1"/>
          </p:nvPr>
        </p:nvPicPr>
        <p:blipFill>
          <a:blip r:embed="rId2"/>
          <a:stretch>
            <a:fillRect/>
          </a:stretch>
        </p:blipFill>
        <p:spPr>
          <a:xfrm>
            <a:off x="7680325" y="2229644"/>
            <a:ext cx="2466975" cy="1847850"/>
          </a:xfrm>
        </p:spPr>
      </p:pic>
      <p:sp>
        <p:nvSpPr>
          <p:cNvPr id="4" name="Text Placeholder 3">
            <a:extLst>
              <a:ext uri="{FF2B5EF4-FFF2-40B4-BE49-F238E27FC236}">
                <a16:creationId xmlns:a16="http://schemas.microsoft.com/office/drawing/2014/main" id="{61CCBF39-F5B0-45C2-B9DC-4EABCF1509FF}"/>
              </a:ext>
            </a:extLst>
          </p:cNvPr>
          <p:cNvSpPr>
            <a:spLocks noGrp="1"/>
          </p:cNvSpPr>
          <p:nvPr>
            <p:ph type="body" sz="half" idx="2"/>
          </p:nvPr>
        </p:nvSpPr>
        <p:spPr/>
        <p:txBody>
          <a:bodyPr/>
          <a:lstStyle/>
          <a:p>
            <a:pPr marL="342900" indent="-342900">
              <a:buFont typeface="Wingdings" panose="05000000000000000000" pitchFamily="2" charset="2"/>
              <a:buChar char="Ø"/>
            </a:pPr>
            <a:r>
              <a:rPr lang="en-IN" sz="2000" i="1" dirty="0">
                <a:latin typeface="Comic Sans MS" panose="030F0702030302020204" pitchFamily="66" charset="0"/>
              </a:rPr>
              <a:t>Calibrated directly in Celsius (Centigrade)</a:t>
            </a:r>
          </a:p>
          <a:p>
            <a:pPr marL="342900" indent="-342900">
              <a:buFont typeface="Wingdings" panose="05000000000000000000" pitchFamily="2" charset="2"/>
              <a:buChar char="Ø"/>
            </a:pPr>
            <a:r>
              <a:rPr lang="en-IN" sz="2000" i="1" dirty="0">
                <a:latin typeface="Comic Sans MS" panose="030F0702030302020204" pitchFamily="66" charset="0"/>
              </a:rPr>
              <a:t>Linear + 10-mV/°C scale factor</a:t>
            </a:r>
          </a:p>
          <a:p>
            <a:pPr marL="342900" indent="-342900">
              <a:buFont typeface="Wingdings" panose="05000000000000000000" pitchFamily="2" charset="2"/>
              <a:buChar char="Ø"/>
            </a:pPr>
            <a:r>
              <a:rPr lang="en-IN" sz="2000" i="1" dirty="0">
                <a:latin typeface="Comic Sans MS" panose="030F0702030302020204" pitchFamily="66" charset="0"/>
              </a:rPr>
              <a:t>0.5°C ensured accuracy (at 25°C)</a:t>
            </a:r>
          </a:p>
          <a:p>
            <a:pPr marL="342900" indent="-342900">
              <a:buFont typeface="Wingdings" panose="05000000000000000000" pitchFamily="2" charset="2"/>
              <a:buChar char="Ø"/>
            </a:pPr>
            <a:r>
              <a:rPr lang="en-IN" sz="2000" i="1" dirty="0">
                <a:latin typeface="Comic Sans MS" panose="030F0702030302020204" pitchFamily="66" charset="0"/>
              </a:rPr>
              <a:t>Rated for full −55°C to 150°C range</a:t>
            </a:r>
          </a:p>
          <a:p>
            <a:pPr marL="342900" indent="-342900">
              <a:buFont typeface="Wingdings" panose="05000000000000000000" pitchFamily="2" charset="2"/>
              <a:buChar char="Ø"/>
            </a:pPr>
            <a:r>
              <a:rPr lang="en-IN" sz="2000" i="1" dirty="0">
                <a:latin typeface="Comic Sans MS" panose="030F0702030302020204" pitchFamily="66" charset="0"/>
              </a:rPr>
              <a:t>Suitable for remote applications</a:t>
            </a:r>
          </a:p>
          <a:p>
            <a:endParaRPr lang="en-IN" dirty="0"/>
          </a:p>
        </p:txBody>
      </p:sp>
    </p:spTree>
    <p:extLst>
      <p:ext uri="{BB962C8B-B14F-4D97-AF65-F5344CB8AC3E}">
        <p14:creationId xmlns:p14="http://schemas.microsoft.com/office/powerpoint/2010/main" val="92673353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409</TotalTime>
  <Words>1133</Words>
  <Application>Microsoft Office PowerPoint</Application>
  <PresentationFormat>Widescreen</PresentationFormat>
  <Paragraphs>128</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Century Gothic</vt:lpstr>
      <vt:lpstr>Comic Sans MS</vt:lpstr>
      <vt:lpstr>Wingdings</vt:lpstr>
      <vt:lpstr>Wingdings 3</vt:lpstr>
      <vt:lpstr>Wisp</vt:lpstr>
      <vt:lpstr>Cloud Integrated Sudden Infant Death Syndrome Monitoring </vt:lpstr>
      <vt:lpstr>PROBLEM STATEMENT</vt:lpstr>
      <vt:lpstr>ABSTRACT</vt:lpstr>
      <vt:lpstr>Project working process</vt:lpstr>
      <vt:lpstr>Components used </vt:lpstr>
      <vt:lpstr>Bluetooth HC-05 </vt:lpstr>
      <vt:lpstr>Pulse Sensor </vt:lpstr>
      <vt:lpstr>Accelerometer</vt:lpstr>
      <vt:lpstr>Temperature sensor </vt:lpstr>
      <vt:lpstr>PowerPoint Presentation</vt:lpstr>
      <vt:lpstr>CODE</vt:lpstr>
      <vt:lpstr>PowerPoint Presentation</vt:lpstr>
      <vt:lpstr>SOFTWARE(S) USED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Integrated Sudden Infant Death Syndrome Monitoring </dc:title>
  <dc:creator>Lenovo</dc:creator>
  <cp:lastModifiedBy> </cp:lastModifiedBy>
  <cp:revision>31</cp:revision>
  <dcterms:created xsi:type="dcterms:W3CDTF">2019-05-24T05:53:59Z</dcterms:created>
  <dcterms:modified xsi:type="dcterms:W3CDTF">2019-05-25T09:47:52Z</dcterms:modified>
</cp:coreProperties>
</file>

<file path=docProps/thumbnail.jpeg>
</file>